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5143500" cx="9144000"/>
  <p:notesSz cx="6858000" cy="9144000"/>
  <p:embeddedFontLst>
    <p:embeddedFont>
      <p:font typeface="Montserrat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  <p:embeddedFont>
      <p:font typeface="Montserrat Light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Montserrat-bold.fntdata"/><Relationship Id="rId43" Type="http://schemas.openxmlformats.org/officeDocument/2006/relationships/font" Target="fonts/Montserrat-regular.fntdata"/><Relationship Id="rId46" Type="http://schemas.openxmlformats.org/officeDocument/2006/relationships/font" Target="fonts/Montserrat-boldItalic.fntdata"/><Relationship Id="rId45" Type="http://schemas.openxmlformats.org/officeDocument/2006/relationships/font" Target="fonts/Montserrat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ontserratLight-regular.fntdata"/><Relationship Id="rId50" Type="http://schemas.openxmlformats.org/officeDocument/2006/relationships/font" Target="fonts/Lato-boldItalic.fntdata"/><Relationship Id="rId53" Type="http://schemas.openxmlformats.org/officeDocument/2006/relationships/font" Target="fonts/MontserratLight-italic.fntdata"/><Relationship Id="rId52" Type="http://schemas.openxmlformats.org/officeDocument/2006/relationships/font" Target="fonts/MontserratLigh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Montserrat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b14efa3d03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b14efa3d03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b14efa3d03_0_4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b14efa3d03_0_4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b14efa3d03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b14efa3d03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b14efa3d03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b14efa3d03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b14efa3d03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b14efa3d03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b14efa3d03_0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b14efa3d03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b14efa3d03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b14efa3d03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19688b81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19688b81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b19688b81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b19688b81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b19688b811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b19688b811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b19688b81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b19688b81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14efa3d03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14efa3d03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b19688b811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b19688b811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b19688b81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b19688b81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b19688b81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b19688b81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b19688b81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b19688b81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19688b811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b19688b811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b19688b811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b19688b811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b19688b811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b19688b811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b19688b811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b19688b811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b19688b811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b19688b811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b19688b811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b19688b811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b14efa3d03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b14efa3d03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19688b811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19688b811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b19688b811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b19688b81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b19688b811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b19688b811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b19688b811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b19688b811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b19688b811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b19688b811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b19688b811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b19688b811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b19688b81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b19688b81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b14efa3d03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b14efa3d03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b14efa3d03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b14efa3d03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b14efa3d03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b14efa3d03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b14efa3d03_0_4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b14efa3d03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14efa3d03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14efa3d03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b14efa3d03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b14efa3d03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" name="Google Shape;61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8" name="Google Shape;88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5" name="Google Shape;95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8" name="Google Shape;98;p17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3" name="Google Shape;103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9" name="Google Shape;109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2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16" name="Google Shape;116;p20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0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0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Google Shape;134;p20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8" name="Google Shape;138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21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21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2" name="Google Shape;142;p21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3" name="Google Shape;14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22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46" name="Google Shape;146;p22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9" name="Google Shape;14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2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52" name="Google Shape;152;p2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23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71" name="Google Shape;171;p23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cs231n.stanford.edu/slides/2016/winter1516_lecture7.pdf" TargetMode="External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cs231n.stanford.edu/slides/2016/winter1516_lecture7.pdf" TargetMode="External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cs231n.stanford.edu/slides/2016/winter1516_lecture7.pdf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cs231n.stanford.edu/slides/2016/winter1516_lecture7.pdf" TargetMode="External"/><Relationship Id="rId4" Type="http://schemas.openxmlformats.org/officeDocument/2006/relationships/image" Target="../media/image4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cs231n.stanford.edu/slides/2016/winter1516_lecture7.pdf" TargetMode="External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cs.stanford.edu/people/karpathy/convnetjs/demo/cifar10.html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gif"/><Relationship Id="rId4" Type="http://schemas.openxmlformats.org/officeDocument/2006/relationships/image" Target="../media/image13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hyperlink" Target="http://cs231n.stanford.edu/slides/2016/winter1516_lecture7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cs231n.stanford.edu/slides/2016/winter1516_lecture7.pdf" TargetMode="External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cs231n.stanford.edu/slides/2016/winter1516_lecture7.pdf" TargetMode="External"/><Relationship Id="rId4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Relationship Id="rId4" Type="http://schemas.openxmlformats.org/officeDocument/2006/relationships/hyperlink" Target="https://www.geeksforgeeks.org/cnn-introduction-to-pooling-layer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hyperlink" Target="https://stats.stackexchange.com/questions/360692/what-is-the-optimal-number-of-neurons-in-fully-connected-layer-in-cnn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hyperlink" Target="https://github.com/girafe-ai/ml-course/blob/22f_basic/week0_10_cnn/lect010_CNN.pdf" TargetMode="External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girafe-ai/ml-course/blob/22f_basic/week0_10_cnn/lect010_CNN.pdf" TargetMode="External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proceedings.neurips.cc/paper_files/paper/2018/file/a41b3bb3e6b050b6c9067c67f663b915-Paper.pdf" TargetMode="External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hyperlink" Target="https://github.com/girafe-ai/ml-course/blob/22f_basic/week0_10_cnn/lect010_CNN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girafe-ai/ml-course/blob/22f_basic/week0_10_cnn/lect010_CNN.pdf" TargetMode="External"/><Relationship Id="rId4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girafe-ai/ml-course/blob/22f_basic/week0_10_cnn/lect010_CNN.pdf" TargetMode="External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hyperlink" Target="http://cs231n.stanford.edu/slides/2016/winter1516_lecture7.pdf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girafe-ai/ml-course/blob/22f_basic/week0_10_cnn/lect010_CNN.pdf" TargetMode="External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girafe-ai/ml-course/blob/22f_basic/week0_10_cnn/lect010_CNN.pdf" TargetMode="External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arxiv.org/abs/2102.06171" TargetMode="External"/><Relationship Id="rId4" Type="http://schemas.openxmlformats.org/officeDocument/2006/relationships/hyperlink" Target="https://sh-tsang.medium.com/review-nfnet-normalizer-free-networks-207b76641128" TargetMode="External"/><Relationship Id="rId5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arxiv.org/abs/2102.06171" TargetMode="External"/><Relationship Id="rId4" Type="http://schemas.openxmlformats.org/officeDocument/2006/relationships/hyperlink" Target="https://sh-tsang.medium.com/review-nfnet-normalizer-free-networks-207b76641128" TargetMode="External"/><Relationship Id="rId5" Type="http://schemas.openxmlformats.org/officeDocument/2006/relationships/image" Target="../media/image29.png"/><Relationship Id="rId6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arxiv.org/abs/2102.06171" TargetMode="External"/><Relationship Id="rId4" Type="http://schemas.openxmlformats.org/officeDocument/2006/relationships/hyperlink" Target="https://sh-tsang.medium.com/review-nfnet-normalizer-free-networks-207b76641128" TargetMode="External"/><Relationship Id="rId5" Type="http://schemas.openxmlformats.org/officeDocument/2006/relationships/hyperlink" Target="https://appliedsingularity.com/2021/03/07/nf-nets-normalizer-free-nets/" TargetMode="External"/><Relationship Id="rId6" Type="http://schemas.openxmlformats.org/officeDocument/2006/relationships/image" Target="../media/image44.png"/><Relationship Id="rId7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kailashahirwar.medium.com/a-very-short-introduction-to-diffusion-models-a84235e4e9ae" TargetMode="External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kaggle.com/datasets/samuelcortinhas/sports-balls-multiclass-image-classification" TargetMode="External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girafe-ai/ml-course/blob/22f_basic/week0_10_cnn/lect010_CNN.pdf" TargetMode="External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simplilearn.com/tutorials/deep-learning-tutorial/convolutional-neural-network" TargetMode="External"/><Relationship Id="rId4" Type="http://schemas.openxmlformats.org/officeDocument/2006/relationships/image" Target="../media/image38.png"/><Relationship Id="rId5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cs231n.stanford.edu/slides/2016/winter1516_lecture7.pdf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medium.datadriveninvestor.com/convolutional-neural-networks-3b241a5da51e" TargetMode="External"/><Relationship Id="rId4" Type="http://schemas.openxmlformats.org/officeDocument/2006/relationships/image" Target="../media/image1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Relationship Id="rId4" Type="http://schemas.openxmlformats.org/officeDocument/2006/relationships/image" Target="../media/image1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hyperlink" Target="http://cs231n.stanford.edu/slides/2016/winter1516_lecture7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>
            <p:ph type="ctrTitle"/>
          </p:nvPr>
        </p:nvSpPr>
        <p:spPr>
          <a:xfrm>
            <a:off x="3537150" y="1578400"/>
            <a:ext cx="5068200" cy="16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/>
              <a:t>Convolutional Neural Networks</a:t>
            </a:r>
            <a:endParaRPr sz="2500"/>
          </a:p>
        </p:txBody>
      </p:sp>
      <p:sp>
        <p:nvSpPr>
          <p:cNvPr id="180" name="Google Shape;180;p25"/>
          <p:cNvSpPr txBox="1"/>
          <p:nvPr>
            <p:ph idx="1" type="subTitle"/>
          </p:nvPr>
        </p:nvSpPr>
        <p:spPr>
          <a:xfrm>
            <a:off x="5083950" y="3924925"/>
            <a:ext cx="3470700" cy="89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tg: @naconov, @zamyrailov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GitHub: NasonovIvan, maykitbo</a:t>
            </a:r>
            <a:endParaRPr sz="1600"/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525" y="2974750"/>
            <a:ext cx="2035074" cy="203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 Layer</a:t>
            </a:r>
            <a:endParaRPr/>
          </a:p>
        </p:txBody>
      </p:sp>
      <p:sp>
        <p:nvSpPr>
          <p:cNvPr id="243" name="Google Shape;243;p34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Stanford CS231n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7719501" cy="357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5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 Layer</a:t>
            </a:r>
            <a:endParaRPr/>
          </a:p>
        </p:txBody>
      </p:sp>
      <p:sp>
        <p:nvSpPr>
          <p:cNvPr id="250" name="Google Shape;250;p35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Stanford CS231n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1" name="Google Shape;25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6890900" cy="365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6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 Layer</a:t>
            </a:r>
            <a:endParaRPr/>
          </a:p>
        </p:txBody>
      </p:sp>
      <p:sp>
        <p:nvSpPr>
          <p:cNvPr id="257" name="Google Shape;257;p36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Stanford CS231n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8" name="Google Shape;2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7505434" cy="36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 Network</a:t>
            </a:r>
            <a:endParaRPr/>
          </a:p>
        </p:txBody>
      </p:sp>
      <p:sp>
        <p:nvSpPr>
          <p:cNvPr id="264" name="Google Shape;264;p37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Stanford CS231n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6121743" cy="365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8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 </a:t>
            </a:r>
            <a:r>
              <a:rPr lang="ru"/>
              <a:t>Network</a:t>
            </a:r>
            <a:endParaRPr/>
          </a:p>
        </p:txBody>
      </p:sp>
      <p:sp>
        <p:nvSpPr>
          <p:cNvPr id="271" name="Google Shape;271;p38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Stanford CS231n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7079788" cy="365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9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 </a:t>
            </a:r>
            <a:r>
              <a:rPr lang="ru"/>
              <a:t>Network</a:t>
            </a:r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2225700" y="2121900"/>
            <a:ext cx="51825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ConvNetJS CIFAR-10 demo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938" y="3045060"/>
            <a:ext cx="5328023" cy="57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2863" y="1527100"/>
            <a:ext cx="5328175" cy="5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Padding</a:t>
            </a:r>
            <a:endParaRPr/>
          </a:p>
        </p:txBody>
      </p:sp>
      <p:pic>
        <p:nvPicPr>
          <p:cNvPr id="286" name="Google Shape;28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113" y="1005450"/>
            <a:ext cx="3915775" cy="3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Strides</a:t>
            </a:r>
            <a:endParaRPr/>
          </a:p>
        </p:txBody>
      </p:sp>
      <p:pic>
        <p:nvPicPr>
          <p:cNvPr id="292" name="Google Shape;29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05450"/>
            <a:ext cx="3538150" cy="346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675" y="1005450"/>
            <a:ext cx="3593308" cy="34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Dilation</a:t>
            </a:r>
            <a:endParaRPr/>
          </a:p>
        </p:txBody>
      </p:sp>
      <p:pic>
        <p:nvPicPr>
          <p:cNvPr id="299" name="Google Shape;2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9063" y="1005450"/>
            <a:ext cx="3915775" cy="37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Output image formula</a:t>
            </a:r>
            <a:endParaRPr/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05450"/>
            <a:ext cx="7717499" cy="31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3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Stanford CS231n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</a:t>
            </a:r>
            <a:endParaRPr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34788"/>
            <a:ext cx="8096250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sp>
        <p:nvSpPr>
          <p:cNvPr id="312" name="Google Shape;312;p44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Stanford CS231n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3" name="Google Shape;313;p44"/>
          <p:cNvSpPr txBox="1"/>
          <p:nvPr/>
        </p:nvSpPr>
        <p:spPr>
          <a:xfrm>
            <a:off x="1297500" y="1005450"/>
            <a:ext cx="5898900" cy="5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Char char="●"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makes the representations smaller and more manageable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Char char="●"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operates over each activation map independently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14" name="Google Shape;31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6063" y="1685675"/>
            <a:ext cx="4251863" cy="3255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MaxPooling</a:t>
            </a:r>
            <a:endParaRPr/>
          </a:p>
        </p:txBody>
      </p:sp>
      <p:sp>
        <p:nvSpPr>
          <p:cNvPr id="320" name="Google Shape;320;p45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Stanford CS231n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7645302" cy="352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Avg</a:t>
            </a:r>
            <a:r>
              <a:rPr lang="ru"/>
              <a:t>Pooling</a:t>
            </a:r>
            <a:endParaRPr/>
          </a:p>
        </p:txBody>
      </p:sp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230375"/>
            <a:ext cx="7579302" cy="2682751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6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Source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7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Fully Connected Layer</a:t>
            </a:r>
            <a:endParaRPr/>
          </a:p>
        </p:txBody>
      </p:sp>
      <p:pic>
        <p:nvPicPr>
          <p:cNvPr id="334" name="Google Shape;33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386450"/>
            <a:ext cx="7693674" cy="288827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Source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8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Residual Block</a:t>
            </a:r>
            <a:endParaRPr/>
          </a:p>
        </p:txBody>
      </p:sp>
      <p:pic>
        <p:nvPicPr>
          <p:cNvPr id="341" name="Google Shape;34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25" y="1721975"/>
            <a:ext cx="4586624" cy="238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8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Girafe AI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3" name="Google Shape;343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2625" y="1721975"/>
            <a:ext cx="3253440" cy="238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9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Residual Block</a:t>
            </a:r>
            <a:endParaRPr/>
          </a:p>
        </p:txBody>
      </p:sp>
      <p:sp>
        <p:nvSpPr>
          <p:cNvPr id="349" name="Google Shape;349;p49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Girafe AI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0" name="Google Shape;35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663" y="1824450"/>
            <a:ext cx="8462674" cy="2330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0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Residual Block</a:t>
            </a:r>
            <a:endParaRPr/>
          </a:p>
        </p:txBody>
      </p:sp>
      <p:sp>
        <p:nvSpPr>
          <p:cNvPr id="356" name="Google Shape;356;p50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Visualizing the Loss Landscape of Neural Nets (NeurIPS 2018)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7" name="Google Shape;35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7571901" cy="358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1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ResNet</a:t>
            </a:r>
            <a:endParaRPr/>
          </a:p>
        </p:txBody>
      </p:sp>
      <p:pic>
        <p:nvPicPr>
          <p:cNvPr id="363" name="Google Shape;36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05450"/>
            <a:ext cx="6712151" cy="360187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1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Girafe AI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2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ResNet</a:t>
            </a:r>
            <a:endParaRPr/>
          </a:p>
        </p:txBody>
      </p:sp>
      <p:sp>
        <p:nvSpPr>
          <p:cNvPr id="370" name="Google Shape;370;p52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Girafe AI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1" name="Google Shape;37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6401075" cy="388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3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GoogleNet</a:t>
            </a:r>
            <a:endParaRPr/>
          </a:p>
        </p:txBody>
      </p:sp>
      <p:sp>
        <p:nvSpPr>
          <p:cNvPr id="377" name="Google Shape;377;p53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Girafe AI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8" name="Google Shape;37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7445734" cy="365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</a:t>
            </a:r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66575"/>
            <a:ext cx="7462451" cy="383325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Stanford CS231n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4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GoogLeNet</a:t>
            </a:r>
            <a:endParaRPr/>
          </a:p>
        </p:txBody>
      </p:sp>
      <p:sp>
        <p:nvSpPr>
          <p:cNvPr id="384" name="Google Shape;384;p54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Girafe AI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5" name="Google Shape;3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7445734" cy="3657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GoogLeNet</a:t>
            </a:r>
            <a:endParaRPr/>
          </a:p>
        </p:txBody>
      </p:sp>
      <p:sp>
        <p:nvSpPr>
          <p:cNvPr id="391" name="Google Shape;391;p55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Girafe AI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2" name="Google Shape;39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7595750" cy="348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6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Normalizer-Free (NFNets) from DeepMind</a:t>
            </a:r>
            <a:endParaRPr/>
          </a:p>
        </p:txBody>
      </p:sp>
      <p:sp>
        <p:nvSpPr>
          <p:cNvPr id="398" name="Google Shape;398;p56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arXiv:2102.06171</a:t>
            </a:r>
            <a:r>
              <a:rPr lang="ru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, </a:t>
            </a: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Medium (vpn need)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9" name="Google Shape;3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1005450"/>
            <a:ext cx="3707125" cy="2882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6"/>
          <p:cNvSpPr txBox="1"/>
          <p:nvPr/>
        </p:nvSpPr>
        <p:spPr>
          <a:xfrm>
            <a:off x="5176825" y="1266425"/>
            <a:ext cx="3832800" cy="1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Char char="●"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New Adaptive Gradient Clipping (AGC) - the ratio of the norm of the gradients G1 to the norm of the weights W1 of layer 1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Char char="●"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Family of Normalizer-free ResNets, NF-Nets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7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Normalizer-Free (NFNets) from DeepMind</a:t>
            </a:r>
            <a:endParaRPr/>
          </a:p>
        </p:txBody>
      </p:sp>
      <p:sp>
        <p:nvSpPr>
          <p:cNvPr id="406" name="Google Shape;406;p57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arXiv:2102.06171</a:t>
            </a:r>
            <a:r>
              <a:rPr lang="ru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, </a:t>
            </a: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Medium (vpn need)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7" name="Google Shape;40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4275" y="1936558"/>
            <a:ext cx="2976576" cy="1320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7500" y="2029787"/>
            <a:ext cx="3135026" cy="113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57"/>
          <p:cNvCxnSpPr>
            <a:stCxn id="408" idx="3"/>
            <a:endCxn id="407" idx="1"/>
          </p:cNvCxnSpPr>
          <p:nvPr/>
        </p:nvCxnSpPr>
        <p:spPr>
          <a:xfrm>
            <a:off x="4432526" y="2597000"/>
            <a:ext cx="9717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8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Normalizer-Free (NFNets) from DeepMind</a:t>
            </a:r>
            <a:endParaRPr/>
          </a:p>
        </p:txBody>
      </p:sp>
      <p:sp>
        <p:nvSpPr>
          <p:cNvPr id="415" name="Google Shape;415;p58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arXiv:2102.06171</a:t>
            </a:r>
            <a:r>
              <a:rPr lang="ru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, </a:t>
            </a: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Medium (vpn need)</a:t>
            </a:r>
            <a:r>
              <a:rPr lang="ru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, </a:t>
            </a: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5"/>
              </a:rPr>
              <a:t>AppliedSing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6" name="Google Shape;416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97500" y="1005456"/>
            <a:ext cx="3045251" cy="356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0550" y="1005450"/>
            <a:ext cx="2642424" cy="123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58"/>
          <p:cNvSpPr txBox="1"/>
          <p:nvPr/>
        </p:nvSpPr>
        <p:spPr>
          <a:xfrm>
            <a:off x="4572000" y="2444000"/>
            <a:ext cx="4448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Squeeze &amp; Excite</a:t>
            </a: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layer which globally average pools the activation, applies two linear layers with an interleaved scaled non-linearity to the pooled activation, applies a sigmoid, then rescales the tensor channel-wise by twice the value of this sigmoid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9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Diffusion Models</a:t>
            </a:r>
            <a:endParaRPr/>
          </a:p>
        </p:txBody>
      </p:sp>
      <p:sp>
        <p:nvSpPr>
          <p:cNvPr id="424" name="Google Shape;424;p59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Medium (vpn need)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5" name="Google Shape;42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1005450"/>
            <a:ext cx="5617900" cy="16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9"/>
          <p:cNvSpPr txBox="1"/>
          <p:nvPr/>
        </p:nvSpPr>
        <p:spPr>
          <a:xfrm>
            <a:off x="1297500" y="3124875"/>
            <a:ext cx="6851100" cy="14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1"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Forward diffusion process</a:t>
            </a: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— The forward diffusion process is the Markov chain of diffusion steps in which we slowly and randomly add noise to the original data.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AutoNum type="arabicParenR"/>
            </a:pPr>
            <a:r>
              <a:rPr b="1"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Reverse diffusion process</a:t>
            </a: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— The reverse diffusion process tries to reverse the diffusion process to generate original data from the noise.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0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Homework-Competition</a:t>
            </a:r>
            <a:endParaRPr/>
          </a:p>
        </p:txBody>
      </p:sp>
      <p:sp>
        <p:nvSpPr>
          <p:cNvPr id="432" name="Google Shape;432;p60"/>
          <p:cNvSpPr txBox="1"/>
          <p:nvPr/>
        </p:nvSpPr>
        <p:spPr>
          <a:xfrm>
            <a:off x="1410850" y="1260875"/>
            <a:ext cx="67878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u="sng">
                <a:solidFill>
                  <a:schemeClr val="hlink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Sports balls - multiclass image classification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 Light"/>
              <a:buChar char="●"/>
            </a:pP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Over </a:t>
            </a:r>
            <a:r>
              <a:rPr b="1"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9,000</a:t>
            </a: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images of sports balls from </a:t>
            </a:r>
            <a:r>
              <a:rPr b="1"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15</a:t>
            </a:r>
            <a:r>
              <a:rPr lang="ru" sz="13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different sports</a:t>
            </a:r>
            <a:endParaRPr sz="13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33" name="Google Shape;433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850" y="2550125"/>
            <a:ext cx="2901274" cy="14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6750" y="2550125"/>
            <a:ext cx="1547341" cy="14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53016" y="1005450"/>
            <a:ext cx="2130243" cy="276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</a:t>
            </a:r>
            <a:endParaRPr/>
          </a:p>
        </p:txBody>
      </p:sp>
      <p:sp>
        <p:nvSpPr>
          <p:cNvPr id="200" name="Google Shape;200;p28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Girafe AI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1662" y="1149775"/>
            <a:ext cx="5390575" cy="359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</a:t>
            </a:r>
            <a:endParaRPr/>
          </a:p>
        </p:txBody>
      </p:sp>
      <p:sp>
        <p:nvSpPr>
          <p:cNvPr id="207" name="Google Shape;207;p29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Source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850" y="1005438"/>
            <a:ext cx="5824294" cy="1754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9850" y="2869562"/>
            <a:ext cx="5824298" cy="211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</a:t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Stanford CS231n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9701" y="1253875"/>
            <a:ext cx="7012250" cy="35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</a:t>
            </a:r>
            <a:endParaRPr/>
          </a:p>
        </p:txBody>
      </p:sp>
      <p:sp>
        <p:nvSpPr>
          <p:cNvPr id="222" name="Google Shape;222;p31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Source (needs vpn)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388" y="1146600"/>
            <a:ext cx="6251124" cy="351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</a:t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775" y="1063425"/>
            <a:ext cx="3372235" cy="38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385" y="1462550"/>
            <a:ext cx="4241215" cy="303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type="title"/>
          </p:nvPr>
        </p:nvSpPr>
        <p:spPr>
          <a:xfrm>
            <a:off x="1297500" y="393750"/>
            <a:ext cx="7038900" cy="6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 Layer</a:t>
            </a: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05450"/>
            <a:ext cx="7722066" cy="36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-33600" y="4662875"/>
            <a:ext cx="394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9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Stanford CS231n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